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FB704-49C9-4B22-9E89-C03292FB4D51}" v="2208" dt="2021-04-05T16:44:42.2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tableStyles" Target="tableStyles.xml" Id="rId8" /><Relationship Type="http://schemas.openxmlformats.org/officeDocument/2006/relationships/slide" Target="slides/slide2.xml" Id="rId3" /><Relationship Type="http://schemas.openxmlformats.org/officeDocument/2006/relationships/theme" Target="theme/theme1.xml" Id="rId7"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viewProps" Target="viewProps.xml" Id="rId6" /><Relationship Type="http://schemas.openxmlformats.org/officeDocument/2006/relationships/presProps" Target="presProps.xml" Id="rId5" /><Relationship Type="http://schemas.microsoft.com/office/2015/10/relationships/revisionInfo" Target="revisionInfo.xml" Id="rId10" /><Relationship Type="http://schemas.openxmlformats.org/officeDocument/2006/relationships/slide" Target="slides/slide3.xml" Id="rId4"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4/5/2021</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4919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056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9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4/5/2021</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66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502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457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6890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795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6292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2462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4/5/2021</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9748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4/5/2021</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131451992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43" r:id="rId6"/>
    <p:sldLayoutId id="2147483739" r:id="rId7"/>
    <p:sldLayoutId id="2147483740" r:id="rId8"/>
    <p:sldLayoutId id="2147483741" r:id="rId9"/>
    <p:sldLayoutId id="2147483742" r:id="rId10"/>
    <p:sldLayoutId id="2147483744"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ncludeplatform.net/news/protected-secure-equal-decent-job-kenyan-youth/" TargetMode="External"/><Relationship Id="rId2" Type="http://schemas.openxmlformats.org/officeDocument/2006/relationships/slideLayout" Target="../slideLayouts/slideLayout2.xml"/><Relationship Id="rId1" Type="http://schemas.openxmlformats.org/officeDocument/2006/relationships/video" Target="https://www.youtube.com/embed/ccUU0Dqg0HM?start=2&amp;feature=oembed" TargetMode="Externa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4906370-1564-49FA-A802-58546B3922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World map formed by people united">
            <a:extLst>
              <a:ext uri="{FF2B5EF4-FFF2-40B4-BE49-F238E27FC236}">
                <a16:creationId xmlns:a16="http://schemas.microsoft.com/office/drawing/2014/main" id="{A0F25F5F-B5D3-42E2-B758-2C9958B122BB}"/>
              </a:ext>
            </a:extLst>
          </p:cNvPr>
          <p:cNvPicPr>
            <a:picLocks noChangeAspect="1"/>
          </p:cNvPicPr>
          <p:nvPr/>
        </p:nvPicPr>
        <p:blipFill rotWithShape="1">
          <a:blip r:embed="rId2">
            <a:alphaModFix amt="55000"/>
          </a:blip>
          <a:srcRect b="4661"/>
          <a:stretch/>
        </p:blipFill>
        <p:spPr>
          <a:xfrm>
            <a:off x="20" y="10"/>
            <a:ext cx="12191980" cy="6857990"/>
          </a:xfrm>
          <a:prstGeom prst="rect">
            <a:avLst/>
          </a:prstGeom>
        </p:spPr>
      </p:pic>
      <p:sp>
        <p:nvSpPr>
          <p:cNvPr id="16" name="Oval 15">
            <a:extLst>
              <a:ext uri="{FF2B5EF4-FFF2-40B4-BE49-F238E27FC236}">
                <a16:creationId xmlns:a16="http://schemas.microsoft.com/office/drawing/2014/main" id="{EF640709-BDFD-453B-B75D-6212E7A87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1500" y="370600"/>
            <a:ext cx="5923842" cy="5923842"/>
          </a:xfrm>
          <a:prstGeom prst="ellipse">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577192" y="1032483"/>
            <a:ext cx="5037616" cy="2982360"/>
          </a:xfrm>
        </p:spPr>
        <p:txBody>
          <a:bodyPr>
            <a:normAutofit/>
          </a:bodyPr>
          <a:lstStyle/>
          <a:p>
            <a:r>
              <a:rPr lang="en-US" sz="5100" b="1" dirty="0">
                <a:ea typeface="+mj-lt"/>
                <a:cs typeface="+mj-lt"/>
              </a:rPr>
              <a:t>Through The Mirror Moments</a:t>
            </a:r>
            <a:endParaRPr lang="en-US" sz="5100" b="1" dirty="0"/>
          </a:p>
        </p:txBody>
      </p:sp>
      <p:sp>
        <p:nvSpPr>
          <p:cNvPr id="3" name="Subtitle 2"/>
          <p:cNvSpPr>
            <a:spLocks noGrp="1"/>
          </p:cNvSpPr>
          <p:nvPr>
            <p:ph type="subTitle" idx="1"/>
          </p:nvPr>
        </p:nvSpPr>
        <p:spPr>
          <a:xfrm>
            <a:off x="3577192" y="4106918"/>
            <a:ext cx="5037616" cy="1655762"/>
          </a:xfrm>
        </p:spPr>
        <p:txBody>
          <a:bodyPr vert="horz" lIns="91440" tIns="45720" rIns="91440" bIns="45720" rtlCol="0" anchor="t">
            <a:normAutofit/>
          </a:bodyPr>
          <a:lstStyle/>
          <a:p>
            <a:r>
              <a:rPr lang="en-US"/>
              <a:t>Research Process</a:t>
            </a:r>
            <a:endParaRPr lang="en-US" dirty="0"/>
          </a:p>
        </p:txBody>
      </p:sp>
      <p:sp>
        <p:nvSpPr>
          <p:cNvPr id="18" name="Arc 17">
            <a:extLst>
              <a:ext uri="{FF2B5EF4-FFF2-40B4-BE49-F238E27FC236}">
                <a16:creationId xmlns:a16="http://schemas.microsoft.com/office/drawing/2014/main" id="{B4019478-3FDC-438C-8848-1D7DA864A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366740" flipV="1">
            <a:off x="2607299" y="8363"/>
            <a:ext cx="6816262" cy="6816262"/>
          </a:xfrm>
          <a:prstGeom prst="arc">
            <a:avLst>
              <a:gd name="adj1" fmla="val 16200000"/>
              <a:gd name="adj2" fmla="val 20401595"/>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Oval 19">
            <a:extLst>
              <a:ext uri="{FF2B5EF4-FFF2-40B4-BE49-F238E27FC236}">
                <a16:creationId xmlns:a16="http://schemas.microsoft.com/office/drawing/2014/main" id="{FE406479-1D57-4209-B128-3C81746247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3400" y="4609861"/>
            <a:ext cx="873032" cy="8493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237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AD7244-35B6-4386-91C4-0798063DA7F6}"/>
              </a:ext>
            </a:extLst>
          </p:cNvPr>
          <p:cNvSpPr>
            <a:spLocks noGrp="1"/>
          </p:cNvSpPr>
          <p:nvPr>
            <p:ph type="title"/>
          </p:nvPr>
        </p:nvSpPr>
        <p:spPr>
          <a:xfrm>
            <a:off x="838200" y="365125"/>
            <a:ext cx="5393361" cy="1325563"/>
          </a:xfrm>
        </p:spPr>
        <p:txBody>
          <a:bodyPr>
            <a:normAutofit/>
          </a:bodyPr>
          <a:lstStyle/>
          <a:p>
            <a:r>
              <a:rPr lang="en-US" sz="3000" dirty="0"/>
              <a:t>      </a:t>
            </a:r>
            <a:r>
              <a:rPr lang="en-US" sz="3000" b="1"/>
              <a:t>Internship </a:t>
            </a:r>
            <a:r>
              <a:rPr lang="en-US" sz="3000" b="1" dirty="0"/>
              <a:t>Moments</a:t>
            </a:r>
            <a:r>
              <a:rPr lang="en-US" sz="3000" dirty="0"/>
              <a:t> </a:t>
            </a:r>
          </a:p>
        </p:txBody>
      </p:sp>
      <p:sp>
        <p:nvSpPr>
          <p:cNvPr id="7" name="Freeform: Shape 10">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FAFE452A-8095-475B-985C-C4DC19CEF218}"/>
              </a:ext>
            </a:extLst>
          </p:cNvPr>
          <p:cNvSpPr>
            <a:spLocks noGrp="1"/>
          </p:cNvSpPr>
          <p:nvPr>
            <p:ph idx="1"/>
          </p:nvPr>
        </p:nvSpPr>
        <p:spPr>
          <a:xfrm>
            <a:off x="838200" y="1825625"/>
            <a:ext cx="5393361" cy="4351338"/>
          </a:xfrm>
        </p:spPr>
        <p:txBody>
          <a:bodyPr vert="horz" lIns="91440" tIns="45720" rIns="91440" bIns="45720" rtlCol="0" anchor="t">
            <a:normAutofit lnSpcReduction="10000"/>
          </a:bodyPr>
          <a:lstStyle/>
          <a:p>
            <a:r>
              <a:rPr lang="en-US" sz="1500"/>
              <a:t>My internship began with the organisation of a </a:t>
            </a:r>
            <a:r>
              <a:rPr lang="en-US" sz="1500" dirty="0">
                <a:hlinkClick r:id="rId3"/>
              </a:rPr>
              <a:t>Webinar Series</a:t>
            </a:r>
            <a:r>
              <a:rPr lang="en-US" sz="1500"/>
              <a:t> which explored ILO's definition of a 'decent job'. </a:t>
            </a:r>
          </a:p>
          <a:p>
            <a:r>
              <a:rPr lang="en-US" sz="1500"/>
              <a:t>This sparked the interest of my current topic which looks at a gendered perspective of decent employment in </a:t>
            </a:r>
            <a:r>
              <a:rPr lang="en-US" sz="1500" dirty="0"/>
              <a:t>Kenya. </a:t>
            </a:r>
          </a:p>
          <a:p>
            <a:r>
              <a:rPr lang="en-US" sz="1500"/>
              <a:t>This brings me straight to my second moment which was the webinar in Kenya, where I made the decision to go for Kenya rather than including all the 10 countries from the webinar series in my research. The webinar in Kenya made me reflect on my methodology and pushed me to think of a new way I can use the data from the webinar series in my thesis. </a:t>
            </a:r>
          </a:p>
          <a:p>
            <a:r>
              <a:rPr lang="en-US" sz="1500"/>
              <a:t>Again, the webinar series pushed me to look beyond just finding female participants, but rather focus on looking for marginalised women, I.e wommen in the LGBTQ+ community as well as disabled women, in Kenya. </a:t>
            </a:r>
          </a:p>
          <a:p>
            <a:pPr marL="0" indent="0">
              <a:buNone/>
            </a:pPr>
            <a:endParaRPr lang="en-US" sz="1500"/>
          </a:p>
          <a:p>
            <a:endParaRPr lang="en-US" sz="1500"/>
          </a:p>
          <a:p>
            <a:pPr marL="0" indent="0">
              <a:buNone/>
            </a:pPr>
            <a:endParaRPr lang="en-US" sz="1500"/>
          </a:p>
        </p:txBody>
      </p:sp>
      <p:sp>
        <p:nvSpPr>
          <p:cNvPr id="8" name="Oval 12">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9" descr="Logo&#10;&#10;Description automatically generated">
            <a:extLst>
              <a:ext uri="{FF2B5EF4-FFF2-40B4-BE49-F238E27FC236}">
                <a16:creationId xmlns:a16="http://schemas.microsoft.com/office/drawing/2014/main" id="{282CD7F2-9EAF-4934-935B-B02B7B130C28}"/>
              </a:ext>
            </a:extLst>
          </p:cNvPr>
          <p:cNvPicPr>
            <a:picLocks noChangeAspect="1"/>
          </p:cNvPicPr>
          <p:nvPr/>
        </p:nvPicPr>
        <p:blipFill>
          <a:blip r:embed="rId4"/>
          <a:stretch>
            <a:fillRect/>
          </a:stretch>
        </p:blipFill>
        <p:spPr>
          <a:xfrm>
            <a:off x="8043797" y="1252230"/>
            <a:ext cx="2743200" cy="533102"/>
          </a:xfrm>
          <a:prstGeom prst="rect">
            <a:avLst/>
          </a:prstGeom>
        </p:spPr>
      </p:pic>
      <p:pic>
        <p:nvPicPr>
          <p:cNvPr id="10" name="Picture 11">
            <a:hlinkClick r:id="" action="ppaction://media"/>
            <a:extLst>
              <a:ext uri="{FF2B5EF4-FFF2-40B4-BE49-F238E27FC236}">
                <a16:creationId xmlns:a16="http://schemas.microsoft.com/office/drawing/2014/main" id="{1486C96A-83F6-4A7D-8C8F-91D69581D3BA}"/>
              </a:ext>
            </a:extLst>
          </p:cNvPr>
          <p:cNvPicPr>
            <a:picLocks noRot="1" noChangeAspect="1"/>
          </p:cNvPicPr>
          <p:nvPr>
            <a:videoFile r:link="rId1"/>
          </p:nvPr>
        </p:nvPicPr>
        <p:blipFill>
          <a:blip r:embed="rId5"/>
          <a:stretch>
            <a:fillRect/>
          </a:stretch>
        </p:blipFill>
        <p:spPr>
          <a:xfrm>
            <a:off x="7515616" y="2122248"/>
            <a:ext cx="4300603" cy="2352545"/>
          </a:xfrm>
          <a:prstGeom prst="rect">
            <a:avLst/>
          </a:prstGeom>
        </p:spPr>
      </p:pic>
    </p:spTree>
    <p:extLst>
      <p:ext uri="{BB962C8B-B14F-4D97-AF65-F5344CB8AC3E}">
        <p14:creationId xmlns:p14="http://schemas.microsoft.com/office/powerpoint/2010/main" val="2354960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A3F9DB-B144-47A4-9DB2-706C3908B2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3D9A74CD-249A-437B-A289-413676038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6646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One in a crowd">
            <a:extLst>
              <a:ext uri="{FF2B5EF4-FFF2-40B4-BE49-F238E27FC236}">
                <a16:creationId xmlns:a16="http://schemas.microsoft.com/office/drawing/2014/main" id="{157C9998-C0F2-4BB5-8358-9CF9D93CC5FC}"/>
              </a:ext>
            </a:extLst>
          </p:cNvPr>
          <p:cNvPicPr>
            <a:picLocks noChangeAspect="1"/>
          </p:cNvPicPr>
          <p:nvPr/>
        </p:nvPicPr>
        <p:blipFill rotWithShape="1">
          <a:blip r:embed="rId2">
            <a:alphaModFix amt="35000"/>
          </a:blip>
          <a:srcRect t="8131" r="-2" b="16868"/>
          <a:stretch/>
        </p:blipFill>
        <p:spPr>
          <a:xfrm>
            <a:off x="20" y="10"/>
            <a:ext cx="12191980" cy="6857990"/>
          </a:xfrm>
          <a:prstGeom prst="rect">
            <a:avLst/>
          </a:prstGeom>
        </p:spPr>
      </p:pic>
      <p:sp>
        <p:nvSpPr>
          <p:cNvPr id="13" name="Oval 1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DA72F2-F95E-4618-9D9A-C7C7EC2FC6FC}"/>
              </a:ext>
            </a:extLst>
          </p:cNvPr>
          <p:cNvSpPr>
            <a:spLocks noGrp="1"/>
          </p:cNvSpPr>
          <p:nvPr>
            <p:ph type="title"/>
          </p:nvPr>
        </p:nvSpPr>
        <p:spPr>
          <a:xfrm>
            <a:off x="555211" y="1459316"/>
            <a:ext cx="4117328" cy="4064628"/>
          </a:xfrm>
        </p:spPr>
        <p:txBody>
          <a:bodyPr>
            <a:normAutofit/>
          </a:bodyPr>
          <a:lstStyle/>
          <a:p>
            <a:r>
              <a:rPr lang="en-US" sz="2200" dirty="0"/>
              <a:t>     </a:t>
            </a:r>
            <a:r>
              <a:rPr lang="en-US" sz="3600" b="1"/>
              <a:t> Other </a:t>
            </a:r>
            <a:r>
              <a:rPr lang="en-US" sz="3600" b="1" dirty="0"/>
              <a:t>Moments</a:t>
            </a:r>
          </a:p>
        </p:txBody>
      </p:sp>
      <p:sp>
        <p:nvSpPr>
          <p:cNvPr id="3" name="Content Placeholder 2">
            <a:extLst>
              <a:ext uri="{FF2B5EF4-FFF2-40B4-BE49-F238E27FC236}">
                <a16:creationId xmlns:a16="http://schemas.microsoft.com/office/drawing/2014/main" id="{F991B5DA-6D2D-4ED1-B7BA-41C5CA1345E8}"/>
              </a:ext>
            </a:extLst>
          </p:cNvPr>
          <p:cNvSpPr>
            <a:spLocks noGrp="1"/>
          </p:cNvSpPr>
          <p:nvPr>
            <p:ph idx="1"/>
          </p:nvPr>
        </p:nvSpPr>
        <p:spPr>
          <a:xfrm>
            <a:off x="5370153" y="1526033"/>
            <a:ext cx="5536397" cy="3935281"/>
          </a:xfrm>
        </p:spPr>
        <p:txBody>
          <a:bodyPr vert="horz" lIns="91440" tIns="45720" rIns="91440" bIns="45720" rtlCol="0" anchor="t">
            <a:normAutofit lnSpcReduction="10000"/>
          </a:bodyPr>
          <a:lstStyle/>
          <a:p>
            <a:r>
              <a:rPr lang="en-US" sz="2000">
                <a:solidFill>
                  <a:srgbClr val="FFFFFF"/>
                </a:solidFill>
                <a:ea typeface="+mn-lt"/>
                <a:cs typeface="+mn-lt"/>
              </a:rPr>
              <a:t>My third moment was when I presented my research proposal to Yinka and Andre. The feedback I received from them made me reconsider the age group I was hoping to research, which is something I have not really thought about before. This made my research more focused. </a:t>
            </a:r>
          </a:p>
          <a:p>
            <a:r>
              <a:rPr lang="en-US" sz="2000">
                <a:solidFill>
                  <a:srgbClr val="FFFFFF"/>
                </a:solidFill>
              </a:rPr>
              <a:t>The process of changing my supervisor made me reflect on my topic and forced me rethink my initial methodology. I am no longer certain that I have enough time to</a:t>
            </a:r>
            <a:r>
              <a:rPr lang="en-US" sz="2000" dirty="0">
                <a:solidFill>
                  <a:srgbClr val="FFFFFF"/>
                </a:solidFill>
              </a:rPr>
              <a:t> </a:t>
            </a:r>
            <a:r>
              <a:rPr lang="en-US" sz="2000">
                <a:solidFill>
                  <a:srgbClr val="FFFFFF"/>
                </a:solidFill>
              </a:rPr>
              <a:t>conduct an ethnographic research as intended. </a:t>
            </a:r>
          </a:p>
        </p:txBody>
      </p:sp>
      <p:sp>
        <p:nvSpPr>
          <p:cNvPr id="15" name="Arc 1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7" name="Oval 1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4538950"/>
      </p:ext>
    </p:extLst>
  </p:cSld>
  <p:clrMapOvr>
    <a:masterClrMapping/>
  </p:clrMapOvr>
</p:sld>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emplate>TC104033937[[fn=Vapor Trail]]</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ShapesVTI</vt:lpstr>
      <vt:lpstr>Through The Mirror Moments</vt:lpstr>
      <vt:lpstr>      Internship Moments </vt:lpstr>
      <vt:lpstr>      Other Moments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162</cp:revision>
  <dcterms:created xsi:type="dcterms:W3CDTF">2021-04-05T11:40:15Z</dcterms:created>
  <dcterms:modified xsi:type="dcterms:W3CDTF">2021-04-05T16:44:42Z</dcterms:modified>
</cp:coreProperties>
</file>